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9.wmf" ContentType="image/x-wmf"/>
  <Override PartName="/ppt/media/image23.wmf" ContentType="image/x-wmf"/>
  <Override PartName="/ppt/media/image22.wmf" ContentType="image/x-wmf"/>
  <Override PartName="/ppt/media/image21.wmf" ContentType="image/x-wmf"/>
  <Override PartName="/ppt/media/image19.wmf" ContentType="image/x-wmf"/>
  <Override PartName="/ppt/media/image20.wmf" ContentType="image/x-wmf"/>
  <Override PartName="/ppt/media/image30.wmf" ContentType="image/x-wmf"/>
  <Override PartName="/ppt/media/image28.wmf" ContentType="image/x-wmf"/>
  <Override PartName="/ppt/media/image6.png" ContentType="image/png"/>
  <Override PartName="/ppt/media/image14.wmf" ContentType="image/x-wmf"/>
  <Override PartName="/ppt/media/image10.wmf" ContentType="image/x-wmf"/>
  <Override PartName="/ppt/media/image15.wmf" ContentType="image/x-wmf"/>
  <Override PartName="/ppt/media/image7.png" ContentType="image/png"/>
  <Override PartName="/ppt/media/image5.wmf" ContentType="image/x-wmf"/>
  <Override PartName="/ppt/media/image35.wmf" ContentType="image/x-wmf"/>
  <Override PartName="/ppt/media/image11.wmf" ContentType="image/x-wmf"/>
  <Override PartName="/ppt/media/image8.wmf" ContentType="image/x-wmf"/>
  <Override PartName="/ppt/media/image13.wmf" ContentType="image/x-wmf"/>
  <Override PartName="/ppt/media/image9.wmf" ContentType="image/x-wmf"/>
  <Override PartName="/ppt/media/image12.wmf" ContentType="image/x-wmf"/>
  <Override PartName="/ppt/media/image34.wmf" ContentType="image/x-wmf"/>
  <Override PartName="/ppt/media/image4.wmf" ContentType="image/x-wmf"/>
  <Override PartName="/ppt/media/image27.wmf" ContentType="image/x-wmf"/>
  <Override PartName="/ppt/media/image33.wmf" ContentType="image/x-wmf"/>
  <Override PartName="/ppt/media/image3.wmf" ContentType="image/x-wmf"/>
  <Override PartName="/ppt/media/image26.wmf" ContentType="image/x-wmf"/>
  <Override PartName="/ppt/media/image32.wmf" ContentType="image/x-wmf"/>
  <Override PartName="/ppt/media/image2.wmf" ContentType="image/x-wmf"/>
  <Override PartName="/ppt/media/image25.wmf" ContentType="image/x-wmf"/>
  <Override PartName="/ppt/media/image31.wmf" ContentType="image/x-wmf"/>
  <Override PartName="/ppt/media/image1.wmf" ContentType="image/x-wmf"/>
  <Override PartName="/ppt/media/image24.wmf" ContentType="image/x-wmf"/>
  <Override PartName="/ppt/media/image16.wmf" ContentType="image/x-wmf"/>
  <Override PartName="/ppt/media/image17.wmf" ContentType="image/x-wmf"/>
  <Override PartName="/ppt/media/image18.wmf" ContentType="image/x-wmf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9144000" cy="6858000"/>
  <p:notesSz cx="7315200" cy="96012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ftr" idx="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sldNum" idx="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AB0A86E-2325-4802-A879-578710BACFC2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1496880" y="1200240"/>
            <a:ext cx="4320720" cy="323964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31880" y="4621320"/>
            <a:ext cx="5851080" cy="377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sldNum" idx="9"/>
          </p:nvPr>
        </p:nvSpPr>
        <p:spPr>
          <a:xfrm>
            <a:off x="4143240" y="9120240"/>
            <a:ext cx="3169800" cy="480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B55450-B923-4EB6-AC49-E8E884B99A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6D8332-B41C-4D02-9EA9-0B883164F409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914400" y="4010400"/>
            <a:ext cx="6400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C67C006-425D-4315-AACF-48BA779D25FF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91440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419436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1A723E6-5989-463A-98A6-8481187ED6DE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3078360" y="164628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5242680" y="164628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914400" y="401040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/>
          </p:nvPr>
        </p:nvSpPr>
        <p:spPr>
          <a:xfrm>
            <a:off x="3078360" y="401040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/>
          </p:nvPr>
        </p:nvSpPr>
        <p:spPr>
          <a:xfrm>
            <a:off x="5242680" y="401040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311E0BA-A992-49DB-AB33-1B3161C6E6EA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40579AC-0771-4BCB-8EF4-7CE27A5CB4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93CF994-1766-4D76-B88A-C2ABEC58BB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7309D6E-C952-4334-AA22-ADA1CE3365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5B17EE4-062C-40FB-AF68-F6C25947DF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A3BF090-C225-4370-B2E7-D7B13A05F42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914400" y="122400"/>
            <a:ext cx="7772040" cy="47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B73E09E-D08C-495B-86AE-BEC9706400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1440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757C1DD-8DB9-4903-B8D8-4FFAAA3B8C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8635023-25D5-4086-B8ED-BA18BE262DE0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19436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CB91F31-74D3-4AC7-8953-5614D1063A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914400" y="4010400"/>
            <a:ext cx="6400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1ECD63C-4573-4318-A756-BB4F95E59E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914400" y="4010400"/>
            <a:ext cx="6400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3468EA0-5C41-4A0E-9AF0-6730D04FDBD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91440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419436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360D9FA-886B-4E4F-BCF3-E37020E9D5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3078360" y="164628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5242680" y="164628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/>
          </p:nvPr>
        </p:nvSpPr>
        <p:spPr>
          <a:xfrm>
            <a:off x="914400" y="401040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/>
          </p:nvPr>
        </p:nvSpPr>
        <p:spPr>
          <a:xfrm>
            <a:off x="3078360" y="401040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/>
          </p:nvPr>
        </p:nvSpPr>
        <p:spPr>
          <a:xfrm>
            <a:off x="5242680" y="401040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2EA9CF6-5E0D-4E65-A8BD-35AE021506A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F118FD-7E69-42B5-8994-21AEBBAF530E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BA73A2-2FAB-4869-A2DA-1E8D6199A281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657156-6D00-4146-8533-B9EC1DEC5BB8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F9B837-A41C-494F-9F6F-C5EA80F3CE5A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4CD295-59DA-409C-8DFD-31214D4BCD0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69032CD-0FDA-46E4-89C5-DC5DD8AC54A5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914400" y="122400"/>
            <a:ext cx="7772040" cy="47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D5EFAB-12A0-4A4D-BEF3-C38B5B999F99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91440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7A2F75-F1DC-4976-AA06-91526162D93E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419436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E95D4D-8FA9-4BF9-B430-495839D9A17A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914400" y="4010400"/>
            <a:ext cx="6400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FA35A6-5336-4482-9CB5-D14DB664AE5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914400" y="4010400"/>
            <a:ext cx="6400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97A711-CF49-4A61-AB4E-9C4C0E1185C7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91440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419436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C4CF14-B5B9-4B2D-9FB4-1EBB55BF4D00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3078360" y="164628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242680" y="164628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/>
          </p:nvPr>
        </p:nvSpPr>
        <p:spPr>
          <a:xfrm>
            <a:off x="914400" y="401040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/>
          </p:nvPr>
        </p:nvSpPr>
        <p:spPr>
          <a:xfrm>
            <a:off x="3078360" y="401040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/>
          </p:nvPr>
        </p:nvSpPr>
        <p:spPr>
          <a:xfrm>
            <a:off x="5242680" y="4010400"/>
            <a:ext cx="20606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60414E-8E46-4F9D-9B35-746650D734B7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2701412-D14F-4FA1-B9E1-9622551027AF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F68C21B-12AE-4B29-9E18-ABD5BB582A27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914400" y="122400"/>
            <a:ext cx="7772040" cy="47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5D9ED9D-5979-47F2-9366-8A8A198A42A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91440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E6FBFC5-3D1C-41C7-99F0-80CDAD86A09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194360" y="401040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1C8E008-AE11-44A3-84A6-445E3FA3A7F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194360" y="1646280"/>
            <a:ext cx="31233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914400" y="4010400"/>
            <a:ext cx="6400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996DD4-15C1-40E0-86A5-51F5175933C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>
            <a:off x="8915400" y="0"/>
            <a:ext cx="228240" cy="685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Rectangle 7"/>
          <p:cNvSpPr/>
          <p:nvPr/>
        </p:nvSpPr>
        <p:spPr>
          <a:xfrm>
            <a:off x="8839080" y="0"/>
            <a:ext cx="75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Straight Connector 9"/>
          <p:cNvSpPr/>
          <p:nvPr/>
        </p:nvSpPr>
        <p:spPr>
          <a:xfrm flipH="1">
            <a:off x="457200" y="6553080"/>
            <a:ext cx="8001000" cy="36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10"/>
          <p:cNvSpPr/>
          <p:nvPr/>
        </p:nvSpPr>
        <p:spPr>
          <a:xfrm>
            <a:off x="5131440" y="6581160"/>
            <a:ext cx="3555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404040"/>
                </a:solidFill>
                <a:latin typeface="Rockwell"/>
              </a:rPr>
              <a:t>Fundamentals of Web Development - 2</a:t>
            </a:r>
            <a:r>
              <a:rPr b="0" lang="en-US" sz="1200" spc="-1" strike="noStrike" baseline="30000">
                <a:solidFill>
                  <a:srgbClr val="404040"/>
                </a:solidFill>
                <a:latin typeface="Rockwell"/>
              </a:rPr>
              <a:t>nd</a:t>
            </a:r>
            <a:r>
              <a:rPr b="0" lang="en-US" sz="1200" spc="-1" strike="noStrike">
                <a:solidFill>
                  <a:srgbClr val="404040"/>
                </a:solidFill>
                <a:latin typeface="Rockwell"/>
              </a:rPr>
              <a:t> Ed.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4" name="TextBox 8"/>
          <p:cNvSpPr/>
          <p:nvPr/>
        </p:nvSpPr>
        <p:spPr>
          <a:xfrm>
            <a:off x="284400" y="6581160"/>
            <a:ext cx="27324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c88736"/>
                </a:solidFill>
                <a:latin typeface="Rockwell"/>
              </a:rPr>
              <a:t>Randy Connolly </a:t>
            </a:r>
            <a:r>
              <a:rPr b="0" lang="en-US" sz="1200" spc="-1" strike="noStrike">
                <a:solidFill>
                  <a:srgbClr val="404040"/>
                </a:solidFill>
                <a:latin typeface="Rockwell"/>
              </a:rPr>
              <a:t>and </a:t>
            </a:r>
            <a:r>
              <a:rPr b="0" lang="en-US" sz="1200" spc="-1" strike="noStrike">
                <a:solidFill>
                  <a:srgbClr val="c88736"/>
                </a:solidFill>
                <a:latin typeface="Rockwell"/>
              </a:rPr>
              <a:t>Ricardo Hoar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473600" cy="2819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ts val="6199"/>
              </a:lnSpc>
              <a:buNone/>
            </a:pPr>
            <a:r>
              <a:rPr b="0" lang="en-US" sz="5400" spc="-1" strike="noStrike">
                <a:solidFill>
                  <a:srgbClr val="404040"/>
                </a:solidFill>
                <a:latin typeface="Rockwell"/>
              </a:rPr>
              <a:t>CLICK </a:t>
            </a:r>
            <a:r>
              <a:rPr b="0" lang="en-US" sz="5400" spc="-1" strike="noStrike">
                <a:solidFill>
                  <a:srgbClr val="404040"/>
                </a:solidFill>
                <a:latin typeface="Rockwell"/>
              </a:rPr>
              <a:t>TO </a:t>
            </a:r>
            <a:r>
              <a:rPr b="0" lang="en-US" sz="5400" spc="-1" strike="noStrike">
                <a:solidFill>
                  <a:srgbClr val="404040"/>
                </a:solidFill>
                <a:latin typeface="Rockwell"/>
              </a:rPr>
              <a:t>EDIT </a:t>
            </a:r>
            <a:r>
              <a:rPr b="0" lang="en-US" sz="5400" spc="-1" strike="noStrike">
                <a:solidFill>
                  <a:srgbClr val="404040"/>
                </a:solidFill>
                <a:latin typeface="Rockwell"/>
              </a:rPr>
              <a:t>MAST</a:t>
            </a:r>
            <a:r>
              <a:rPr b="0" lang="en-US" sz="5400" spc="-1" strike="noStrike">
                <a:solidFill>
                  <a:srgbClr val="404040"/>
                </a:solidFill>
                <a:latin typeface="Rockwell"/>
              </a:rPr>
              <a:t>ER </a:t>
            </a:r>
            <a:r>
              <a:rPr b="0" lang="en-US" sz="5400" spc="-1" strike="noStrike">
                <a:solidFill>
                  <a:srgbClr val="404040"/>
                </a:solidFill>
                <a:latin typeface="Rockwell"/>
              </a:rPr>
              <a:t>TITLE </a:t>
            </a:r>
            <a:r>
              <a:rPr b="0" lang="en-US" sz="5400" spc="-1" strike="noStrike">
                <a:solidFill>
                  <a:srgbClr val="404040"/>
                </a:solidFill>
                <a:latin typeface="Rockwell"/>
              </a:rPr>
              <a:t>STYLE</a:t>
            </a:r>
            <a:endParaRPr b="0" lang="en-US" sz="5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1"/>
          </p:nvPr>
        </p:nvSpPr>
        <p:spPr>
          <a:xfrm>
            <a:off x="8915400" y="6553080"/>
            <a:ext cx="228240" cy="30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2929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BFB0AE-BEE4-4CA9-868A-E5975A317F7D}" type="slidenum">
              <a:rPr b="0" lang="en-US" sz="900" spc="-1" strike="noStrike">
                <a:solidFill>
                  <a:srgbClr val="929292"/>
                </a:solidFill>
                <a:latin typeface="Calibri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8610480" y="0"/>
            <a:ext cx="5331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Rectangle 6"/>
          <p:cNvSpPr/>
          <p:nvPr/>
        </p:nvSpPr>
        <p:spPr>
          <a:xfrm>
            <a:off x="0" y="6477120"/>
            <a:ext cx="8838720" cy="3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Rectangle 7"/>
          <p:cNvSpPr/>
          <p:nvPr/>
        </p:nvSpPr>
        <p:spPr>
          <a:xfrm>
            <a:off x="0" y="4572000"/>
            <a:ext cx="9143640" cy="2285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TextBox 8"/>
          <p:cNvSpPr/>
          <p:nvPr/>
        </p:nvSpPr>
        <p:spPr>
          <a:xfrm>
            <a:off x="5038200" y="6095880"/>
            <a:ext cx="4271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6e4ec"/>
                </a:solidFill>
                <a:latin typeface="Rockwell"/>
              </a:rPr>
              <a:t>Fundamentals</a:t>
            </a:r>
            <a:r>
              <a:rPr b="0" lang="en-US" sz="1800" spc="-1" strike="noStrike">
                <a:solidFill>
                  <a:srgbClr val="404040"/>
                </a:solidFill>
                <a:latin typeface="Rockwel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of Web Development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0" y="6477120"/>
            <a:ext cx="9143640" cy="380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TextBox 10"/>
          <p:cNvSpPr/>
          <p:nvPr/>
        </p:nvSpPr>
        <p:spPr>
          <a:xfrm>
            <a:off x="-126720" y="6095880"/>
            <a:ext cx="402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6e4ec"/>
                </a:solidFill>
                <a:latin typeface="Rockwell"/>
              </a:rPr>
              <a:t>Randy Connolly </a:t>
            </a: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and</a:t>
            </a:r>
            <a:r>
              <a:rPr b="0" lang="en-US" sz="1800" spc="-1" strike="noStrike">
                <a:solidFill>
                  <a:srgbClr val="404040"/>
                </a:solidFill>
                <a:latin typeface="Rockwell"/>
              </a:rPr>
              <a:t> </a:t>
            </a:r>
            <a:r>
              <a:rPr b="0" lang="en-US" sz="1800" spc="-1" strike="noStrike">
                <a:solidFill>
                  <a:srgbClr val="b6e4ec"/>
                </a:solidFill>
                <a:latin typeface="Rockwell"/>
              </a:rPr>
              <a:t>Ricardo Hoar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" name="TextBox 11"/>
          <p:cNvSpPr/>
          <p:nvPr/>
        </p:nvSpPr>
        <p:spPr>
          <a:xfrm>
            <a:off x="5257800" y="6453000"/>
            <a:ext cx="38858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3f3e7"/>
                </a:solidFill>
                <a:latin typeface="Calibri"/>
              </a:rPr>
              <a:t>© 2017 Pearson</a:t>
            </a:r>
            <a:endParaRPr b="0" lang="en-IN" sz="1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3f3e7"/>
                </a:solidFill>
                <a:latin typeface="Calibri"/>
              </a:rPr>
              <a:t>http://www.funwebdev.com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/>
          <p:cNvSpPr/>
          <p:nvPr/>
        </p:nvSpPr>
        <p:spPr>
          <a:xfrm>
            <a:off x="8915400" y="0"/>
            <a:ext cx="228240" cy="685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Rectangle 7"/>
          <p:cNvSpPr/>
          <p:nvPr/>
        </p:nvSpPr>
        <p:spPr>
          <a:xfrm>
            <a:off x="8839080" y="0"/>
            <a:ext cx="75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Straight Connector 9"/>
          <p:cNvSpPr/>
          <p:nvPr/>
        </p:nvSpPr>
        <p:spPr>
          <a:xfrm flipH="1">
            <a:off x="457200" y="6553080"/>
            <a:ext cx="8001000" cy="36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TextBox 10"/>
          <p:cNvSpPr/>
          <p:nvPr/>
        </p:nvSpPr>
        <p:spPr>
          <a:xfrm>
            <a:off x="5131440" y="6581160"/>
            <a:ext cx="3555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404040"/>
                </a:solidFill>
                <a:latin typeface="Rockwell"/>
              </a:rPr>
              <a:t>Fundamentals of Web Development - 2</a:t>
            </a:r>
            <a:r>
              <a:rPr b="0" lang="en-US" sz="1200" spc="-1" strike="noStrike" baseline="30000">
                <a:solidFill>
                  <a:srgbClr val="404040"/>
                </a:solidFill>
                <a:latin typeface="Rockwell"/>
              </a:rPr>
              <a:t>nd</a:t>
            </a:r>
            <a:r>
              <a:rPr b="0" lang="en-US" sz="1200" spc="-1" strike="noStrike">
                <a:solidFill>
                  <a:srgbClr val="404040"/>
                </a:solidFill>
                <a:latin typeface="Rockwell"/>
              </a:rPr>
              <a:t> Ed.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55" name="TextBox 8"/>
          <p:cNvSpPr/>
          <p:nvPr/>
        </p:nvSpPr>
        <p:spPr>
          <a:xfrm>
            <a:off x="284400" y="6581160"/>
            <a:ext cx="27324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c88736"/>
                </a:solidFill>
                <a:latin typeface="Rockwell"/>
              </a:rPr>
              <a:t>Randy Connolly </a:t>
            </a:r>
            <a:r>
              <a:rPr b="0" lang="en-US" sz="1200" spc="-1" strike="noStrike">
                <a:solidFill>
                  <a:srgbClr val="404040"/>
                </a:solidFill>
                <a:latin typeface="Rockwell"/>
              </a:rPr>
              <a:t>and </a:t>
            </a:r>
            <a:r>
              <a:rPr b="0" lang="en-US" sz="1200" spc="-1" strike="noStrike">
                <a:solidFill>
                  <a:srgbClr val="c88736"/>
                </a:solidFill>
                <a:latin typeface="Rockwell"/>
              </a:rPr>
              <a:t>Ricardo Hoar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152280"/>
            <a:ext cx="7924320" cy="106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Click to 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edit 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Master 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title 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style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dt" idx="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&lt;date/time&gt;</a:t>
            </a:r>
            <a:endParaRPr b="0" lang="en-IN" sz="1800" spc="-1" strike="noStrike"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ftr" idx="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sldNum" idx="4"/>
          </p:nvPr>
        </p:nvSpPr>
        <p:spPr>
          <a:xfrm>
            <a:off x="8915400" y="6553080"/>
            <a:ext cx="228240" cy="30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2929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E6196B-4C11-4D60-8157-20F3B603CF59}" type="slidenum">
              <a:rPr b="0" lang="en-US" sz="900" spc="-1" strike="noStrike">
                <a:solidFill>
                  <a:srgbClr val="929292"/>
                </a:solidFill>
                <a:latin typeface="Calibri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6"/>
          <p:cNvSpPr/>
          <p:nvPr/>
        </p:nvSpPr>
        <p:spPr>
          <a:xfrm>
            <a:off x="8915400" y="0"/>
            <a:ext cx="228240" cy="685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Rectangle 7"/>
          <p:cNvSpPr/>
          <p:nvPr/>
        </p:nvSpPr>
        <p:spPr>
          <a:xfrm>
            <a:off x="8839080" y="0"/>
            <a:ext cx="75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Straight Connector 9"/>
          <p:cNvSpPr/>
          <p:nvPr/>
        </p:nvSpPr>
        <p:spPr>
          <a:xfrm flipH="1">
            <a:off x="457200" y="6553080"/>
            <a:ext cx="8001000" cy="360"/>
          </a:xfrm>
          <a:prstGeom prst="line">
            <a:avLst/>
          </a:prstGeom>
          <a:ln>
            <a:solidFill>
              <a:srgbClr val="4040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Box 10"/>
          <p:cNvSpPr/>
          <p:nvPr/>
        </p:nvSpPr>
        <p:spPr>
          <a:xfrm>
            <a:off x="5131440" y="6581160"/>
            <a:ext cx="3555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404040"/>
                </a:solidFill>
                <a:latin typeface="Rockwell"/>
              </a:rPr>
              <a:t>Fundamentals of Web Development - 2</a:t>
            </a:r>
            <a:r>
              <a:rPr b="0" lang="en-US" sz="1200" spc="-1" strike="noStrike" baseline="30000">
                <a:solidFill>
                  <a:srgbClr val="404040"/>
                </a:solidFill>
                <a:latin typeface="Rockwell"/>
              </a:rPr>
              <a:t>nd</a:t>
            </a:r>
            <a:r>
              <a:rPr b="0" lang="en-US" sz="1200" spc="-1" strike="noStrike">
                <a:solidFill>
                  <a:srgbClr val="404040"/>
                </a:solidFill>
                <a:latin typeface="Rockwell"/>
              </a:rPr>
              <a:t> Ed.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01" name="TextBox 8"/>
          <p:cNvSpPr/>
          <p:nvPr/>
        </p:nvSpPr>
        <p:spPr>
          <a:xfrm>
            <a:off x="284400" y="6581160"/>
            <a:ext cx="27324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c88736"/>
                </a:solidFill>
                <a:latin typeface="Rockwell"/>
              </a:rPr>
              <a:t>Randy Connolly </a:t>
            </a:r>
            <a:r>
              <a:rPr b="0" lang="en-US" sz="1200" spc="-1" strike="noStrike">
                <a:solidFill>
                  <a:srgbClr val="404040"/>
                </a:solidFill>
                <a:latin typeface="Rockwell"/>
              </a:rPr>
              <a:t>and </a:t>
            </a:r>
            <a:r>
              <a:rPr b="0" lang="en-US" sz="1200" spc="-1" strike="noStrike">
                <a:solidFill>
                  <a:srgbClr val="c88736"/>
                </a:solidFill>
                <a:latin typeface="Rockwell"/>
              </a:rPr>
              <a:t>Ricardo Hoar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C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li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c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k 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t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o 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e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di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t 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M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a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s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t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e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r 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ti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tl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e 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s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t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yl</a:t>
            </a: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e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Click to edit Master text styles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461880" indent="-4680">
              <a:lnSpc>
                <a:spcPct val="100000"/>
              </a:lnSpc>
              <a:spcBef>
                <a:spcPts val="40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marL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marL="1376280" indent="-468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rgbClr val="404040"/>
              </a:solidFill>
              <a:latin typeface="Calibri"/>
            </a:endParaRPr>
          </a:p>
          <a:p>
            <a:pPr marL="18288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Fifth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5"/>
          </p:nvPr>
        </p:nvSpPr>
        <p:spPr>
          <a:xfrm>
            <a:off x="8915400" y="6553080"/>
            <a:ext cx="228240" cy="30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2929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4F49757-1F49-4017-ADD5-69723606C979}" type="slidenum">
              <a:rPr b="0" lang="en-US" sz="900" spc="-1" strike="noStrike">
                <a:solidFill>
                  <a:srgbClr val="929292"/>
                </a:solidFill>
                <a:latin typeface="Calibri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Enter subtitle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473600" cy="2819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ts val="6199"/>
              </a:lnSpc>
              <a:buNone/>
            </a:pPr>
            <a:r>
              <a:rPr b="1" lang="en-US" sz="5400" spc="-1" strike="noStrike">
                <a:solidFill>
                  <a:srgbClr val="404040"/>
                </a:solidFill>
                <a:latin typeface="Rockwell"/>
              </a:rPr>
              <a:t>Web Media</a:t>
            </a:r>
            <a:endParaRPr b="0" lang="en-US" sz="5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838080" y="4149000"/>
            <a:ext cx="5486040" cy="533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c88736"/>
                </a:solidFill>
                <a:latin typeface="Calibri"/>
              </a:rPr>
              <a:t>Chapter 6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Color Models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23" name="Content Placeholder 4" descr="4812606006.eps"/>
          <p:cNvPicPr/>
          <p:nvPr/>
        </p:nvPicPr>
        <p:blipFill>
          <a:blip r:embed="rId1"/>
          <a:srcRect l="-17597" t="0" r="-17597" b="0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RGB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Color Models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26" name="Content Placeholder 4" descr="4812606008.eps"/>
          <p:cNvPicPr/>
          <p:nvPr/>
        </p:nvPicPr>
        <p:blipFill>
          <a:blip r:embed="rId1"/>
          <a:srcRect l="-17247" t="0" r="-17247" b="0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CMYK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Color Models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29" name="Content Placeholder 4" descr="4812606010.eps"/>
          <p:cNvPicPr/>
          <p:nvPr/>
        </p:nvPicPr>
        <p:blipFill>
          <a:blip r:embed="rId1"/>
          <a:srcRect l="0" t="-6210" r="0" b="-6210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HSL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Color Models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32" name="Content Placeholder 4" descr="4812606011.eps"/>
          <p:cNvPicPr/>
          <p:nvPr/>
        </p:nvPicPr>
        <p:blipFill>
          <a:blip r:embed="rId1"/>
          <a:srcRect l="-5955" t="0" r="-5955" b="0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Opacity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Color Models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35" name="Content Placeholder 4" descr="4812606011.eps"/>
          <p:cNvPicPr/>
          <p:nvPr/>
        </p:nvPicPr>
        <p:blipFill>
          <a:blip r:embed="rId1"/>
          <a:srcRect l="-5955" t="0" r="-5955" b="0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Opacity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Color Models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38" name="Content Placeholder 4" descr="4812606012.eps"/>
          <p:cNvPicPr/>
          <p:nvPr/>
        </p:nvPicPr>
        <p:blipFill>
          <a:blip r:embed="rId1"/>
          <a:srcRect l="0" t="-6327" r="0" b="-6327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Gradients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Color Models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41" name="Content Placeholder 4" descr="4812606014.eps"/>
          <p:cNvPicPr/>
          <p:nvPr/>
        </p:nvPicPr>
        <p:blipFill>
          <a:blip r:embed="rId1"/>
          <a:srcRect l="-2329" t="0" r="-2329" b="0"/>
          <a:stretch/>
        </p:blipFill>
        <p:spPr>
          <a:xfrm>
            <a:off x="914400" y="1484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Color Relationships - Wheel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Color Models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44" name="Content Placeholder 4" descr="4812606015.eps"/>
          <p:cNvPicPr/>
          <p:nvPr/>
        </p:nvPicPr>
        <p:blipFill>
          <a:blip r:embed="rId1"/>
          <a:srcRect l="-893" t="-3756" r="893" b="59691"/>
          <a:stretch/>
        </p:blipFill>
        <p:spPr>
          <a:xfrm>
            <a:off x="914400" y="1484280"/>
            <a:ext cx="6400440" cy="4230360"/>
          </a:xfrm>
          <a:prstGeom prst="rect">
            <a:avLst/>
          </a:prstGeom>
          <a:ln w="0">
            <a:noFill/>
          </a:ln>
        </p:spPr>
      </p:pic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Color Relationships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Color Models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47" name="Content Placeholder 4" descr="4812606015.eps"/>
          <p:cNvPicPr/>
          <p:nvPr/>
        </p:nvPicPr>
        <p:blipFill>
          <a:blip r:embed="rId1"/>
          <a:srcRect l="-1463" t="38763" r="1463" b="19064"/>
          <a:stretch/>
        </p:blipFill>
        <p:spPr>
          <a:xfrm>
            <a:off x="914400" y="1484280"/>
            <a:ext cx="6400440" cy="4048920"/>
          </a:xfrm>
          <a:prstGeom prst="rect">
            <a:avLst/>
          </a:prstGeom>
          <a:ln w="0">
            <a:noFill/>
          </a:ln>
        </p:spPr>
      </p:pic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Color Relationships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Color Models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50" name="Content Placeholder 4" descr="4812606015.eps"/>
          <p:cNvPicPr/>
          <p:nvPr/>
        </p:nvPicPr>
        <p:blipFill>
          <a:blip r:embed="rId1"/>
          <a:srcRect l="-1463" t="80369" r="1463" b="-9280"/>
          <a:stretch/>
        </p:blipFill>
        <p:spPr>
          <a:xfrm>
            <a:off x="914400" y="2757600"/>
            <a:ext cx="6400440" cy="2775600"/>
          </a:xfrm>
          <a:prstGeom prst="rect">
            <a:avLst/>
          </a:prstGeom>
          <a:ln w="0">
            <a:noFill/>
          </a:ln>
        </p:spPr>
      </p:pic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Color Relationships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914400" y="152280"/>
            <a:ext cx="7924320" cy="106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c88736"/>
                </a:solidFill>
                <a:latin typeface="Rockwell"/>
              </a:rPr>
              <a:t>Chapter 6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1" name="Rounded Rectangle 5"/>
          <p:cNvSpPr/>
          <p:nvPr/>
        </p:nvSpPr>
        <p:spPr>
          <a:xfrm>
            <a:off x="91440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Rounded Rectangle 6"/>
          <p:cNvSpPr/>
          <p:nvPr/>
        </p:nvSpPr>
        <p:spPr>
          <a:xfrm>
            <a:off x="464832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Rounded Rectangle 9"/>
          <p:cNvSpPr/>
          <p:nvPr/>
        </p:nvSpPr>
        <p:spPr>
          <a:xfrm>
            <a:off x="91440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Rounded Rectangle 11"/>
          <p:cNvSpPr/>
          <p:nvPr/>
        </p:nvSpPr>
        <p:spPr>
          <a:xfrm>
            <a:off x="464832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Rounded Rectangle 13"/>
          <p:cNvSpPr/>
          <p:nvPr/>
        </p:nvSpPr>
        <p:spPr>
          <a:xfrm>
            <a:off x="91440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Rounded Rectangle 15"/>
          <p:cNvSpPr/>
          <p:nvPr/>
        </p:nvSpPr>
        <p:spPr>
          <a:xfrm>
            <a:off x="464832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Box 19"/>
          <p:cNvSpPr/>
          <p:nvPr/>
        </p:nvSpPr>
        <p:spPr>
          <a:xfrm>
            <a:off x="91440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1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58" name="TextBox 20"/>
          <p:cNvSpPr/>
          <p:nvPr/>
        </p:nvSpPr>
        <p:spPr>
          <a:xfrm>
            <a:off x="464832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2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59" name="TextBox 21"/>
          <p:cNvSpPr/>
          <p:nvPr/>
        </p:nvSpPr>
        <p:spPr>
          <a:xfrm>
            <a:off x="91440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3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60" name="TextBox 22"/>
          <p:cNvSpPr/>
          <p:nvPr/>
        </p:nvSpPr>
        <p:spPr>
          <a:xfrm>
            <a:off x="464832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4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61" name="TextBox 23"/>
          <p:cNvSpPr/>
          <p:nvPr/>
        </p:nvSpPr>
        <p:spPr>
          <a:xfrm>
            <a:off x="91440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5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62" name="TextBox 24"/>
          <p:cNvSpPr/>
          <p:nvPr/>
        </p:nvSpPr>
        <p:spPr>
          <a:xfrm>
            <a:off x="464832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6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63" name="TextBox 1"/>
          <p:cNvSpPr/>
          <p:nvPr/>
        </p:nvSpPr>
        <p:spPr>
          <a:xfrm>
            <a:off x="1835640" y="980640"/>
            <a:ext cx="2520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3f3e7"/>
                </a:solidFill>
                <a:latin typeface="Calibri"/>
              </a:rPr>
              <a:t>Digital Representations of Images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4" name="TextBox 26"/>
          <p:cNvSpPr/>
          <p:nvPr/>
        </p:nvSpPr>
        <p:spPr>
          <a:xfrm>
            <a:off x="5508000" y="105264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Color Models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65" name="TextBox 29"/>
          <p:cNvSpPr/>
          <p:nvPr/>
        </p:nvSpPr>
        <p:spPr>
          <a:xfrm>
            <a:off x="1835640" y="249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Image Concepts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66" name="TextBox 31"/>
          <p:cNvSpPr/>
          <p:nvPr/>
        </p:nvSpPr>
        <p:spPr>
          <a:xfrm>
            <a:off x="5580000" y="249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File Formats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67" name="TextBox 32"/>
          <p:cNvSpPr/>
          <p:nvPr/>
        </p:nvSpPr>
        <p:spPr>
          <a:xfrm>
            <a:off x="1907640" y="393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Audio and Video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68" name="TextBox 33"/>
          <p:cNvSpPr/>
          <p:nvPr/>
        </p:nvSpPr>
        <p:spPr>
          <a:xfrm>
            <a:off x="5580000" y="393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Summary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914400" y="152280"/>
            <a:ext cx="7924320" cy="106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c88736"/>
                </a:solidFill>
                <a:latin typeface="Rockwell"/>
              </a:rPr>
              <a:t>Chapter 6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3" name="Rounded Rectangle 5"/>
          <p:cNvSpPr/>
          <p:nvPr/>
        </p:nvSpPr>
        <p:spPr>
          <a:xfrm>
            <a:off x="91440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Rounded Rectangle 6"/>
          <p:cNvSpPr/>
          <p:nvPr/>
        </p:nvSpPr>
        <p:spPr>
          <a:xfrm>
            <a:off x="464832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Rounded Rectangle 9"/>
          <p:cNvSpPr/>
          <p:nvPr/>
        </p:nvSpPr>
        <p:spPr>
          <a:xfrm>
            <a:off x="91440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Rounded Rectangle 11"/>
          <p:cNvSpPr/>
          <p:nvPr/>
        </p:nvSpPr>
        <p:spPr>
          <a:xfrm>
            <a:off x="464832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Rounded Rectangle 13"/>
          <p:cNvSpPr/>
          <p:nvPr/>
        </p:nvSpPr>
        <p:spPr>
          <a:xfrm>
            <a:off x="91440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Rounded Rectangle 15"/>
          <p:cNvSpPr/>
          <p:nvPr/>
        </p:nvSpPr>
        <p:spPr>
          <a:xfrm>
            <a:off x="464832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TextBox 19"/>
          <p:cNvSpPr/>
          <p:nvPr/>
        </p:nvSpPr>
        <p:spPr>
          <a:xfrm>
            <a:off x="91440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1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60" name="TextBox 20"/>
          <p:cNvSpPr/>
          <p:nvPr/>
        </p:nvSpPr>
        <p:spPr>
          <a:xfrm>
            <a:off x="464832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2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61" name="TextBox 21"/>
          <p:cNvSpPr/>
          <p:nvPr/>
        </p:nvSpPr>
        <p:spPr>
          <a:xfrm>
            <a:off x="91440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c88736"/>
                </a:solidFill>
                <a:latin typeface="Rockwell Extra Bold"/>
              </a:rPr>
              <a:t>3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62" name="TextBox 22"/>
          <p:cNvSpPr/>
          <p:nvPr/>
        </p:nvSpPr>
        <p:spPr>
          <a:xfrm>
            <a:off x="464832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4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63" name="TextBox 23"/>
          <p:cNvSpPr/>
          <p:nvPr/>
        </p:nvSpPr>
        <p:spPr>
          <a:xfrm>
            <a:off x="91440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5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64" name="TextBox 24"/>
          <p:cNvSpPr/>
          <p:nvPr/>
        </p:nvSpPr>
        <p:spPr>
          <a:xfrm>
            <a:off x="464832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6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65" name="TextBox 1"/>
          <p:cNvSpPr/>
          <p:nvPr/>
        </p:nvSpPr>
        <p:spPr>
          <a:xfrm>
            <a:off x="1835640" y="980640"/>
            <a:ext cx="2520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3f3e7"/>
                </a:solidFill>
                <a:latin typeface="Calibri"/>
              </a:rPr>
              <a:t>Digital Representations of Images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6" name="TextBox 26"/>
          <p:cNvSpPr/>
          <p:nvPr/>
        </p:nvSpPr>
        <p:spPr>
          <a:xfrm>
            <a:off x="5508000" y="105264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Color Models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67" name="TextBox 29"/>
          <p:cNvSpPr/>
          <p:nvPr/>
        </p:nvSpPr>
        <p:spPr>
          <a:xfrm>
            <a:off x="1835640" y="249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c88736"/>
                </a:solidFill>
                <a:latin typeface="Calibri"/>
              </a:rPr>
              <a:t>Image Concepts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68" name="TextBox 31"/>
          <p:cNvSpPr/>
          <p:nvPr/>
        </p:nvSpPr>
        <p:spPr>
          <a:xfrm>
            <a:off x="5580000" y="249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File Formats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69" name="TextBox 32"/>
          <p:cNvSpPr/>
          <p:nvPr/>
        </p:nvSpPr>
        <p:spPr>
          <a:xfrm>
            <a:off x="1907640" y="393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Audio and Video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70" name="TextBox 33"/>
          <p:cNvSpPr/>
          <p:nvPr/>
        </p:nvSpPr>
        <p:spPr>
          <a:xfrm>
            <a:off x="5580000" y="393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Summary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Image Concepts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404040"/>
                </a:solidFill>
                <a:latin typeface="Calibri"/>
              </a:rPr>
              <a:t>Color depth </a:t>
            </a: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refers to the maximum number of possible colors that an image can contain.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Color Depth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74" name="Picture 4" descr="4812606017.eps"/>
          <p:cNvPicPr/>
          <p:nvPr/>
        </p:nvPicPr>
        <p:blipFill>
          <a:blip r:embed="rId1"/>
          <a:stretch/>
        </p:blipFill>
        <p:spPr>
          <a:xfrm>
            <a:off x="683640" y="3285000"/>
            <a:ext cx="7862760" cy="194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Image Concepts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76" name="Content Placeholder 5" descr="4812606018.eps"/>
          <p:cNvPicPr/>
          <p:nvPr/>
        </p:nvPicPr>
        <p:blipFill>
          <a:blip r:embed="rId1"/>
          <a:srcRect l="0" t="-68916" r="0" b="-68916"/>
          <a:stretch/>
        </p:blipFill>
        <p:spPr>
          <a:xfrm>
            <a:off x="914400" y="980640"/>
            <a:ext cx="7341480" cy="5191200"/>
          </a:xfrm>
          <a:prstGeom prst="rect">
            <a:avLst/>
          </a:prstGeom>
          <a:ln w="0">
            <a:noFill/>
          </a:ln>
        </p:spPr>
      </p:pic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Dithering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Image Concepts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Raster images contain a fixed number of pixels; as such, image size  refers to how many pixels it contains.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The size of an image onscreen is determined by the pixel dimensions of the image, the monitor size, and the computer’s display resolution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Whenever you resize (either larger or smaller) a raster image, the program doing the resizing must </a:t>
            </a:r>
            <a:r>
              <a:rPr b="1" i="1" lang="en-US" sz="2200" spc="-1" strike="noStrike">
                <a:solidFill>
                  <a:srgbClr val="404040"/>
                </a:solidFill>
                <a:latin typeface="Calibri"/>
              </a:rPr>
              <a:t>interpolate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Image Size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Image Concepts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Image Size - Interpolate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83" name="Content Placeholder 5" descr="4812606019.eps"/>
          <p:cNvPicPr/>
          <p:nvPr/>
        </p:nvPicPr>
        <p:blipFill>
          <a:blip r:embed="rId1"/>
          <a:srcRect l="-5271" t="0" r="-5271" b="0"/>
          <a:stretch/>
        </p:blipFill>
        <p:spPr>
          <a:xfrm>
            <a:off x="914400" y="1243800"/>
            <a:ext cx="6969600" cy="492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Image Concepts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Image Size - Interpolate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86" name="Content Placeholder 4" descr="4812606022.eps"/>
          <p:cNvPicPr/>
          <p:nvPr/>
        </p:nvPicPr>
        <p:blipFill>
          <a:blip r:embed="rId1"/>
          <a:srcRect l="-11569" t="0" r="-11569" b="0"/>
          <a:stretch/>
        </p:blipFill>
        <p:spPr>
          <a:xfrm>
            <a:off x="584280" y="1412640"/>
            <a:ext cx="7155720" cy="505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Image Concepts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Image Size - Enlarging versus reduction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89" name="Content Placeholder 4" descr="4812606020.eps"/>
          <p:cNvPicPr/>
          <p:nvPr/>
        </p:nvPicPr>
        <p:blipFill>
          <a:blip r:embed="rId1"/>
          <a:srcRect l="0" t="-14990" r="0" b="-14990"/>
          <a:stretch/>
        </p:blipFill>
        <p:spPr>
          <a:xfrm>
            <a:off x="914400" y="989280"/>
            <a:ext cx="7329600" cy="518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Image Concepts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Image Size </a:t>
            </a: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– Enlarging in browser vs enlarging originals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92" name="Content Placeholder 5" descr="4812606021.eps"/>
          <p:cNvPicPr/>
          <p:nvPr/>
        </p:nvPicPr>
        <p:blipFill>
          <a:blip r:embed="rId1"/>
          <a:srcRect l="-15203" t="0" r="-15203" b="0"/>
          <a:stretch/>
        </p:blipFill>
        <p:spPr>
          <a:xfrm>
            <a:off x="395640" y="1243800"/>
            <a:ext cx="7488360" cy="529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Image Concepts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94" name="Content Placeholder 4" descr="4812606023.eps"/>
          <p:cNvPicPr/>
          <p:nvPr/>
        </p:nvPicPr>
        <p:blipFill>
          <a:blip r:embed="rId1"/>
          <a:srcRect l="-12561" t="0" r="-12561" b="0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Display Resolution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914400" y="152280"/>
            <a:ext cx="7924320" cy="106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c88736"/>
                </a:solidFill>
                <a:latin typeface="Rockwell"/>
              </a:rPr>
              <a:t>Chapter 6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7" name="Rounded Rectangle 5"/>
          <p:cNvSpPr/>
          <p:nvPr/>
        </p:nvSpPr>
        <p:spPr>
          <a:xfrm>
            <a:off x="91440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Rounded Rectangle 6"/>
          <p:cNvSpPr/>
          <p:nvPr/>
        </p:nvSpPr>
        <p:spPr>
          <a:xfrm>
            <a:off x="464832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Rounded Rectangle 9"/>
          <p:cNvSpPr/>
          <p:nvPr/>
        </p:nvSpPr>
        <p:spPr>
          <a:xfrm>
            <a:off x="91440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Rounded Rectangle 11"/>
          <p:cNvSpPr/>
          <p:nvPr/>
        </p:nvSpPr>
        <p:spPr>
          <a:xfrm>
            <a:off x="464832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Rounded Rectangle 13"/>
          <p:cNvSpPr/>
          <p:nvPr/>
        </p:nvSpPr>
        <p:spPr>
          <a:xfrm>
            <a:off x="91440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Rounded Rectangle 15"/>
          <p:cNvSpPr/>
          <p:nvPr/>
        </p:nvSpPr>
        <p:spPr>
          <a:xfrm>
            <a:off x="464832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TextBox 19"/>
          <p:cNvSpPr/>
          <p:nvPr/>
        </p:nvSpPr>
        <p:spPr>
          <a:xfrm>
            <a:off x="91440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1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04" name="TextBox 20"/>
          <p:cNvSpPr/>
          <p:nvPr/>
        </p:nvSpPr>
        <p:spPr>
          <a:xfrm>
            <a:off x="464832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2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05" name="TextBox 21"/>
          <p:cNvSpPr/>
          <p:nvPr/>
        </p:nvSpPr>
        <p:spPr>
          <a:xfrm>
            <a:off x="91440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3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06" name="TextBox 22"/>
          <p:cNvSpPr/>
          <p:nvPr/>
        </p:nvSpPr>
        <p:spPr>
          <a:xfrm>
            <a:off x="464832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c88736"/>
                </a:solidFill>
                <a:latin typeface="Rockwell Extra Bold"/>
              </a:rPr>
              <a:t>4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07" name="TextBox 23"/>
          <p:cNvSpPr/>
          <p:nvPr/>
        </p:nvSpPr>
        <p:spPr>
          <a:xfrm>
            <a:off x="91440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5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08" name="TextBox 24"/>
          <p:cNvSpPr/>
          <p:nvPr/>
        </p:nvSpPr>
        <p:spPr>
          <a:xfrm>
            <a:off x="464832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6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09" name="TextBox 1"/>
          <p:cNvSpPr/>
          <p:nvPr/>
        </p:nvSpPr>
        <p:spPr>
          <a:xfrm>
            <a:off x="1835640" y="980640"/>
            <a:ext cx="2520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3f3e7"/>
                </a:solidFill>
                <a:latin typeface="Calibri"/>
              </a:rPr>
              <a:t>Digital Representations of Images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10" name="TextBox 26"/>
          <p:cNvSpPr/>
          <p:nvPr/>
        </p:nvSpPr>
        <p:spPr>
          <a:xfrm>
            <a:off x="5508000" y="105264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Color Models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11" name="TextBox 29"/>
          <p:cNvSpPr/>
          <p:nvPr/>
        </p:nvSpPr>
        <p:spPr>
          <a:xfrm>
            <a:off x="1835640" y="249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Image Concepts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12" name="TextBox 31"/>
          <p:cNvSpPr/>
          <p:nvPr/>
        </p:nvSpPr>
        <p:spPr>
          <a:xfrm>
            <a:off x="5580000" y="249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c88736"/>
                </a:solidFill>
                <a:latin typeface="Calibri"/>
              </a:rPr>
              <a:t>File Formats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13" name="TextBox 32"/>
          <p:cNvSpPr/>
          <p:nvPr/>
        </p:nvSpPr>
        <p:spPr>
          <a:xfrm>
            <a:off x="1907640" y="393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Audio and Video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14" name="TextBox 33"/>
          <p:cNvSpPr/>
          <p:nvPr/>
        </p:nvSpPr>
        <p:spPr>
          <a:xfrm>
            <a:off x="5580000" y="393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Summary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914400" y="152280"/>
            <a:ext cx="7924320" cy="106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c88736"/>
                </a:solidFill>
                <a:latin typeface="Rockwell"/>
              </a:rPr>
              <a:t>Chapter 6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0" name="Rounded Rectangle 5"/>
          <p:cNvSpPr/>
          <p:nvPr/>
        </p:nvSpPr>
        <p:spPr>
          <a:xfrm>
            <a:off x="91440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Rounded Rectangle 6"/>
          <p:cNvSpPr/>
          <p:nvPr/>
        </p:nvSpPr>
        <p:spPr>
          <a:xfrm>
            <a:off x="464832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Rounded Rectangle 9"/>
          <p:cNvSpPr/>
          <p:nvPr/>
        </p:nvSpPr>
        <p:spPr>
          <a:xfrm>
            <a:off x="91440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Rounded Rectangle 11"/>
          <p:cNvSpPr/>
          <p:nvPr/>
        </p:nvSpPr>
        <p:spPr>
          <a:xfrm>
            <a:off x="464832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Rounded Rectangle 13"/>
          <p:cNvSpPr/>
          <p:nvPr/>
        </p:nvSpPr>
        <p:spPr>
          <a:xfrm>
            <a:off x="91440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ounded Rectangle 15"/>
          <p:cNvSpPr/>
          <p:nvPr/>
        </p:nvSpPr>
        <p:spPr>
          <a:xfrm>
            <a:off x="464832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TextBox 19"/>
          <p:cNvSpPr/>
          <p:nvPr/>
        </p:nvSpPr>
        <p:spPr>
          <a:xfrm>
            <a:off x="91440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c88736"/>
                </a:solidFill>
                <a:latin typeface="Rockwell Extra Bold"/>
              </a:rPr>
              <a:t>1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77" name="TextBox 20"/>
          <p:cNvSpPr/>
          <p:nvPr/>
        </p:nvSpPr>
        <p:spPr>
          <a:xfrm>
            <a:off x="464832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2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78" name="TextBox 21"/>
          <p:cNvSpPr/>
          <p:nvPr/>
        </p:nvSpPr>
        <p:spPr>
          <a:xfrm>
            <a:off x="91440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3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79" name="TextBox 22"/>
          <p:cNvSpPr/>
          <p:nvPr/>
        </p:nvSpPr>
        <p:spPr>
          <a:xfrm>
            <a:off x="464832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4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80" name="TextBox 23"/>
          <p:cNvSpPr/>
          <p:nvPr/>
        </p:nvSpPr>
        <p:spPr>
          <a:xfrm>
            <a:off x="91440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5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81" name="TextBox 24"/>
          <p:cNvSpPr/>
          <p:nvPr/>
        </p:nvSpPr>
        <p:spPr>
          <a:xfrm>
            <a:off x="464832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6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82" name="TextBox 1"/>
          <p:cNvSpPr/>
          <p:nvPr/>
        </p:nvSpPr>
        <p:spPr>
          <a:xfrm>
            <a:off x="1835640" y="980640"/>
            <a:ext cx="2520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c88736"/>
                </a:solidFill>
                <a:latin typeface="Calibri"/>
              </a:rPr>
              <a:t>Digital Representations of Images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3" name="TextBox 26"/>
          <p:cNvSpPr/>
          <p:nvPr/>
        </p:nvSpPr>
        <p:spPr>
          <a:xfrm>
            <a:off x="5508000" y="105264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Color Models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84" name="TextBox 29"/>
          <p:cNvSpPr/>
          <p:nvPr/>
        </p:nvSpPr>
        <p:spPr>
          <a:xfrm>
            <a:off x="1835640" y="249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Image Concepts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85" name="TextBox 31"/>
          <p:cNvSpPr/>
          <p:nvPr/>
        </p:nvSpPr>
        <p:spPr>
          <a:xfrm>
            <a:off x="5580000" y="249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File Formats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86" name="TextBox 32"/>
          <p:cNvSpPr/>
          <p:nvPr/>
        </p:nvSpPr>
        <p:spPr>
          <a:xfrm>
            <a:off x="1907640" y="393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Audio and Video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87" name="TextBox 33"/>
          <p:cNvSpPr/>
          <p:nvPr/>
        </p:nvSpPr>
        <p:spPr>
          <a:xfrm>
            <a:off x="5580000" y="393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Summary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JPEG (Joint Photographic Experts Group) or JPG is a 24-bit, true-color file format that is ideal for photographic images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lossy compression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can create artifacts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JPEG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18" name="Picture 4" descr="4812606026.eps"/>
          <p:cNvPicPr/>
          <p:nvPr/>
        </p:nvPicPr>
        <p:blipFill>
          <a:blip r:embed="rId1"/>
          <a:stretch/>
        </p:blipFill>
        <p:spPr>
          <a:xfrm>
            <a:off x="1296360" y="4063680"/>
            <a:ext cx="5903640" cy="210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JPEG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21" name="Content Placeholder 5" descr="4812606025.eps"/>
          <p:cNvPicPr/>
          <p:nvPr/>
        </p:nvPicPr>
        <p:blipFill>
          <a:blip r:embed="rId1"/>
          <a:srcRect l="0" t="-15964" r="0" b="-15964"/>
          <a:stretch/>
        </p:blipFill>
        <p:spPr>
          <a:xfrm>
            <a:off x="914400" y="1052640"/>
            <a:ext cx="7239960" cy="511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JPEG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24" name="Content Placeholder 4" descr="4812606027.eps"/>
          <p:cNvPicPr/>
          <p:nvPr/>
        </p:nvPicPr>
        <p:blipFill>
          <a:blip r:embed="rId1"/>
          <a:srcRect l="0" t="-47337" r="0" b="-47337"/>
          <a:stretch/>
        </p:blipFill>
        <p:spPr>
          <a:xfrm>
            <a:off x="395640" y="836280"/>
            <a:ext cx="8064360" cy="570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GIF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The GIF  (Graphic Interchange Format) file was the first image format supported by the earliest web browsers.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pronunciation controversy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GIF is an 8-bit or less format, meaning that it can contain no more than 256 colors.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Not great for photos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29" name="Content Placeholder 4" descr="4812606028.eps"/>
          <p:cNvPicPr/>
          <p:nvPr/>
        </p:nvPicPr>
        <p:blipFill>
          <a:blip r:embed="rId1"/>
          <a:srcRect l="-25849" t="0" r="-25849" b="0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GIF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GIF (Run length compression)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33" name="Content Placeholder 5" descr="4812606029.eps"/>
          <p:cNvPicPr/>
          <p:nvPr/>
        </p:nvPicPr>
        <p:blipFill>
          <a:blip r:embed="rId1"/>
          <a:srcRect l="0" t="-19896" r="0" b="-19896"/>
          <a:stretch/>
        </p:blipFill>
        <p:spPr>
          <a:xfrm>
            <a:off x="914400" y="1091160"/>
            <a:ext cx="7185600" cy="508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GIF (Pallete)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36" name="Content Placeholder 4" descr="4812606030.eps"/>
          <p:cNvPicPr/>
          <p:nvPr/>
        </p:nvPicPr>
        <p:blipFill>
          <a:blip r:embed="rId1"/>
          <a:srcRect l="-12927" t="0" r="-12927" b="0"/>
          <a:stretch/>
        </p:blipFill>
        <p:spPr>
          <a:xfrm>
            <a:off x="720000" y="900000"/>
            <a:ext cx="7331760" cy="518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GIF (Transparency)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39" name="Content Placeholder 5" descr="4812606032.eps"/>
          <p:cNvPicPr/>
          <p:nvPr/>
        </p:nvPicPr>
        <p:blipFill>
          <a:blip r:embed="rId1"/>
          <a:srcRect l="0" t="-63077" r="0" b="-63077"/>
          <a:stretch/>
        </p:blipFill>
        <p:spPr>
          <a:xfrm>
            <a:off x="323640" y="836640"/>
            <a:ext cx="8136000" cy="575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GIF (Transparency)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42" name="Content Placeholder 4" descr="4812606033.eps"/>
          <p:cNvPicPr/>
          <p:nvPr/>
        </p:nvPicPr>
        <p:blipFill>
          <a:blip r:embed="rId1"/>
          <a:srcRect l="0" t="-5504" r="0" b="-5504"/>
          <a:stretch/>
        </p:blipFill>
        <p:spPr>
          <a:xfrm>
            <a:off x="683640" y="1124640"/>
            <a:ext cx="7368840" cy="521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Portable Network Graphics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Lossless compression.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8-bit (or 1-bit, 2-bit, and 4-bit) indexed color as well as full 24-bit true color (higher color depths are supported as well).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From 1 to 8 bits of transparency.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PNG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8000"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404040"/>
                </a:solidFill>
                <a:latin typeface="Rockwell"/>
              </a:rPr>
              <a:t>Digital Representation of Images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189" name="Content Placeholder 4" descr="4812606001.eps"/>
          <p:cNvPicPr/>
          <p:nvPr/>
        </p:nvPicPr>
        <p:blipFill>
          <a:blip r:embed="rId1"/>
          <a:srcRect l="-31923" t="0" r="-31923" b="0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Digital compared to Print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PNG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48" name="Content Placeholder 5" descr="4812606034.eps"/>
          <p:cNvPicPr/>
          <p:nvPr/>
        </p:nvPicPr>
        <p:blipFill>
          <a:blip r:embed="rId1"/>
          <a:srcRect l="-308" t="0" r="-308" b="0"/>
          <a:stretch/>
        </p:blipFill>
        <p:spPr>
          <a:xfrm>
            <a:off x="914400" y="1261800"/>
            <a:ext cx="6934320" cy="490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Scalable Vector Graphics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SVG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52" name="Picture 5" descr="4812606035.eps"/>
          <p:cNvPicPr/>
          <p:nvPr/>
        </p:nvPicPr>
        <p:blipFill>
          <a:blip r:embed="rId1"/>
          <a:stretch/>
        </p:blipFill>
        <p:spPr>
          <a:xfrm>
            <a:off x="539640" y="2277000"/>
            <a:ext cx="7890840" cy="404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File Formats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The TIF  (Tagged Image File) format is a cross-platform lossless image format that supports 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multiple color depths, 8-bit transparency, layers and color channels, the CMYK and RGB color space, and other features especially useful to print professionals.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WebP is a new image file format promoted by Google. It supports both lossy and lossless compression, and Google claims WebP compression results are superior in comparison to JPG or PNG formats.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Other Formats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914400" y="152280"/>
            <a:ext cx="7924320" cy="106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c88736"/>
                </a:solidFill>
                <a:latin typeface="Rockwell"/>
              </a:rPr>
              <a:t>Chapter 6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7" name="Rounded Rectangle 5"/>
          <p:cNvSpPr/>
          <p:nvPr/>
        </p:nvSpPr>
        <p:spPr>
          <a:xfrm>
            <a:off x="91440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Rounded Rectangle 6"/>
          <p:cNvSpPr/>
          <p:nvPr/>
        </p:nvSpPr>
        <p:spPr>
          <a:xfrm>
            <a:off x="464832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Rounded Rectangle 9"/>
          <p:cNvSpPr/>
          <p:nvPr/>
        </p:nvSpPr>
        <p:spPr>
          <a:xfrm>
            <a:off x="91440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Rounded Rectangle 11"/>
          <p:cNvSpPr/>
          <p:nvPr/>
        </p:nvSpPr>
        <p:spPr>
          <a:xfrm>
            <a:off x="464832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Rounded Rectangle 13"/>
          <p:cNvSpPr/>
          <p:nvPr/>
        </p:nvSpPr>
        <p:spPr>
          <a:xfrm>
            <a:off x="91440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Rounded Rectangle 15"/>
          <p:cNvSpPr/>
          <p:nvPr/>
        </p:nvSpPr>
        <p:spPr>
          <a:xfrm>
            <a:off x="464832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TextBox 19"/>
          <p:cNvSpPr/>
          <p:nvPr/>
        </p:nvSpPr>
        <p:spPr>
          <a:xfrm>
            <a:off x="91440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1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64" name="TextBox 20"/>
          <p:cNvSpPr/>
          <p:nvPr/>
        </p:nvSpPr>
        <p:spPr>
          <a:xfrm>
            <a:off x="464832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2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65" name="TextBox 21"/>
          <p:cNvSpPr/>
          <p:nvPr/>
        </p:nvSpPr>
        <p:spPr>
          <a:xfrm>
            <a:off x="91440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3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66" name="TextBox 22"/>
          <p:cNvSpPr/>
          <p:nvPr/>
        </p:nvSpPr>
        <p:spPr>
          <a:xfrm>
            <a:off x="464832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4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67" name="TextBox 23"/>
          <p:cNvSpPr/>
          <p:nvPr/>
        </p:nvSpPr>
        <p:spPr>
          <a:xfrm>
            <a:off x="91440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c88736"/>
                </a:solidFill>
                <a:latin typeface="Rockwell Extra Bold"/>
              </a:rPr>
              <a:t>5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68" name="TextBox 24"/>
          <p:cNvSpPr/>
          <p:nvPr/>
        </p:nvSpPr>
        <p:spPr>
          <a:xfrm>
            <a:off x="464832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6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369" name="TextBox 1"/>
          <p:cNvSpPr/>
          <p:nvPr/>
        </p:nvSpPr>
        <p:spPr>
          <a:xfrm>
            <a:off x="1835640" y="980640"/>
            <a:ext cx="2520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3f3e7"/>
                </a:solidFill>
                <a:latin typeface="Calibri"/>
              </a:rPr>
              <a:t>Digital Representations of Images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70" name="TextBox 26"/>
          <p:cNvSpPr/>
          <p:nvPr/>
        </p:nvSpPr>
        <p:spPr>
          <a:xfrm>
            <a:off x="5508000" y="105264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Color Models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71" name="TextBox 29"/>
          <p:cNvSpPr/>
          <p:nvPr/>
        </p:nvSpPr>
        <p:spPr>
          <a:xfrm>
            <a:off x="1835640" y="249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Image Concepts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72" name="TextBox 31"/>
          <p:cNvSpPr/>
          <p:nvPr/>
        </p:nvSpPr>
        <p:spPr>
          <a:xfrm>
            <a:off x="5580000" y="249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File Formats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73" name="TextBox 32"/>
          <p:cNvSpPr/>
          <p:nvPr/>
        </p:nvSpPr>
        <p:spPr>
          <a:xfrm>
            <a:off x="1907640" y="393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c88736"/>
                </a:solidFill>
                <a:latin typeface="Calibri"/>
              </a:rPr>
              <a:t>Audio and Video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74" name="TextBox 33"/>
          <p:cNvSpPr/>
          <p:nvPr/>
        </p:nvSpPr>
        <p:spPr>
          <a:xfrm>
            <a:off x="5580000" y="393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Summary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Audio and Video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Media Concepts - Containers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Media is encoded using compression/decompression software, usually referred to as a </a:t>
            </a:r>
            <a:r>
              <a:rPr b="1" lang="en-US" sz="2200" spc="-1" strike="noStrike">
                <a:solidFill>
                  <a:srgbClr val="404040"/>
                </a:solidFill>
                <a:latin typeface="Calibri"/>
              </a:rPr>
              <a:t>codec</a:t>
            </a: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  (for compression/decompression).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The second key concept for understanding media formats is that of </a:t>
            </a:r>
            <a:r>
              <a:rPr b="1" lang="en-US" sz="2200" spc="-1" strike="noStrike">
                <a:solidFill>
                  <a:srgbClr val="404040"/>
                </a:solidFill>
                <a:latin typeface="Calibri"/>
              </a:rPr>
              <a:t>container formats </a:t>
            </a: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Audio and Video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79" name="Content Placeholder 4" descr="4812606036.eps"/>
          <p:cNvPicPr/>
          <p:nvPr/>
        </p:nvPicPr>
        <p:blipFill>
          <a:blip r:embed="rId1"/>
          <a:srcRect l="0" t="1507" r="0" b="1507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Media Concepts - Containers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Audio and Video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MPEG-4 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lvl="1" marL="804960" indent="-343080">
              <a:lnSpc>
                <a:spcPct val="100000"/>
              </a:lnSpc>
              <a:spcBef>
                <a:spcPts val="400"/>
              </a:spcBef>
              <a:spcAft>
                <a:spcPts val="1199"/>
              </a:spcAft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MP4 container with H.264 Video and AAC Audio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WebM container with VP8 video and Vorbis audio.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Ogg container with Theora video and Vorbis audio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None/>
            </a:pP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Browser Video Support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Audio and Video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Using the &lt;video&gt; element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86" name="Content Placeholder 5" descr="4812606037.eps"/>
          <p:cNvPicPr/>
          <p:nvPr/>
        </p:nvPicPr>
        <p:blipFill>
          <a:blip r:embed="rId1"/>
          <a:srcRect l="-7221" t="0" r="-7221" b="0"/>
          <a:stretch/>
        </p:blipFill>
        <p:spPr>
          <a:xfrm>
            <a:off x="516960" y="1294560"/>
            <a:ext cx="7295040" cy="515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Audio and Video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MP3. 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WAV. 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da-DK" sz="22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da-DK" sz="2200" spc="-1" strike="noStrike">
                <a:solidFill>
                  <a:srgbClr val="404040"/>
                </a:solidFill>
                <a:latin typeface="Calibri"/>
              </a:rPr>
              <a:t>OGG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Web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404040"/>
                </a:solidFill>
                <a:latin typeface="Calibri"/>
              </a:rPr>
              <a:t>MP4</a:t>
            </a:r>
            <a:endParaRPr b="0" lang="en-US" sz="2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Browser Audio Support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Audio and Video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Using the &lt;audio&gt; element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92" name="Content Placeholder 5" descr="4812606038.eps"/>
          <p:cNvPicPr/>
          <p:nvPr/>
        </p:nvPicPr>
        <p:blipFill>
          <a:blip r:embed="rId1"/>
          <a:srcRect l="0" t="-20069" r="0" b="-20069"/>
          <a:stretch/>
        </p:blipFill>
        <p:spPr>
          <a:xfrm>
            <a:off x="611640" y="938160"/>
            <a:ext cx="7704360" cy="544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8000"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404040"/>
                </a:solidFill>
                <a:latin typeface="Rockwell"/>
              </a:rPr>
              <a:t>Digital Representation of Images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192" name="Content Placeholder 4" descr="4812606002.eps"/>
          <p:cNvPicPr/>
          <p:nvPr/>
        </p:nvPicPr>
        <p:blipFill>
          <a:blip r:embed="rId1"/>
          <a:srcRect l="0" t="-8064" r="0" b="-8064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Raster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14400" y="152280"/>
            <a:ext cx="7924320" cy="106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c88736"/>
                </a:solidFill>
                <a:latin typeface="Rockwell"/>
              </a:rPr>
              <a:t>Chapter 6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4" name="Rounded Rectangle 5"/>
          <p:cNvSpPr/>
          <p:nvPr/>
        </p:nvSpPr>
        <p:spPr>
          <a:xfrm>
            <a:off x="91440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Rounded Rectangle 6"/>
          <p:cNvSpPr/>
          <p:nvPr/>
        </p:nvSpPr>
        <p:spPr>
          <a:xfrm>
            <a:off x="464832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Rounded Rectangle 9"/>
          <p:cNvSpPr/>
          <p:nvPr/>
        </p:nvSpPr>
        <p:spPr>
          <a:xfrm>
            <a:off x="91440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Rounded Rectangle 11"/>
          <p:cNvSpPr/>
          <p:nvPr/>
        </p:nvSpPr>
        <p:spPr>
          <a:xfrm>
            <a:off x="464832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Rounded Rectangle 13"/>
          <p:cNvSpPr/>
          <p:nvPr/>
        </p:nvSpPr>
        <p:spPr>
          <a:xfrm>
            <a:off x="91440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Rounded Rectangle 15"/>
          <p:cNvSpPr/>
          <p:nvPr/>
        </p:nvSpPr>
        <p:spPr>
          <a:xfrm>
            <a:off x="464832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TextBox 19"/>
          <p:cNvSpPr/>
          <p:nvPr/>
        </p:nvSpPr>
        <p:spPr>
          <a:xfrm>
            <a:off x="91440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1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401" name="TextBox 20"/>
          <p:cNvSpPr/>
          <p:nvPr/>
        </p:nvSpPr>
        <p:spPr>
          <a:xfrm>
            <a:off x="464832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2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402" name="TextBox 21"/>
          <p:cNvSpPr/>
          <p:nvPr/>
        </p:nvSpPr>
        <p:spPr>
          <a:xfrm>
            <a:off x="91440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3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403" name="TextBox 22"/>
          <p:cNvSpPr/>
          <p:nvPr/>
        </p:nvSpPr>
        <p:spPr>
          <a:xfrm>
            <a:off x="464832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4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404" name="TextBox 23"/>
          <p:cNvSpPr/>
          <p:nvPr/>
        </p:nvSpPr>
        <p:spPr>
          <a:xfrm>
            <a:off x="91440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5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405" name="TextBox 24"/>
          <p:cNvSpPr/>
          <p:nvPr/>
        </p:nvSpPr>
        <p:spPr>
          <a:xfrm>
            <a:off x="464832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c88736"/>
                </a:solidFill>
                <a:latin typeface="Rockwell Extra Bold"/>
              </a:rPr>
              <a:t>6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406" name="TextBox 1"/>
          <p:cNvSpPr/>
          <p:nvPr/>
        </p:nvSpPr>
        <p:spPr>
          <a:xfrm>
            <a:off x="1835640" y="980640"/>
            <a:ext cx="2520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3f3e7"/>
                </a:solidFill>
                <a:latin typeface="Calibri"/>
              </a:rPr>
              <a:t>Digital Representations of Images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07" name="TextBox 26"/>
          <p:cNvSpPr/>
          <p:nvPr/>
        </p:nvSpPr>
        <p:spPr>
          <a:xfrm>
            <a:off x="5508000" y="105264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Color Models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08" name="TextBox 29"/>
          <p:cNvSpPr/>
          <p:nvPr/>
        </p:nvSpPr>
        <p:spPr>
          <a:xfrm>
            <a:off x="1835640" y="249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Image Concepts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09" name="TextBox 31"/>
          <p:cNvSpPr/>
          <p:nvPr/>
        </p:nvSpPr>
        <p:spPr>
          <a:xfrm>
            <a:off x="5580000" y="249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File Formats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10" name="TextBox 32"/>
          <p:cNvSpPr/>
          <p:nvPr/>
        </p:nvSpPr>
        <p:spPr>
          <a:xfrm>
            <a:off x="1907640" y="393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Audio and Video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11" name="TextBox 33"/>
          <p:cNvSpPr/>
          <p:nvPr/>
        </p:nvSpPr>
        <p:spPr>
          <a:xfrm>
            <a:off x="5580000" y="393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c88736"/>
                </a:solidFill>
                <a:latin typeface="Calibri"/>
              </a:rPr>
              <a:t>Summary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Summary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755640" y="1268640"/>
            <a:ext cx="7632360" cy="5184360"/>
          </a:xfrm>
          <a:prstGeom prst="rect">
            <a:avLst/>
          </a:prstGeom>
          <a:noFill/>
          <a:ln w="0">
            <a:noFill/>
          </a:ln>
        </p:spPr>
        <p:txBody>
          <a:bodyPr numCol="3" spcCol="0" anchor="t">
            <a:noAutofit/>
          </a:bodyPr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additive colors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alpha transparency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anti-aliasing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artifacts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bitmap image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cinemagraph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CMYK color model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codec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color depth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color palette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container formats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device pixels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digital representation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display resolution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dithering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favicon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gamut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GIF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gradient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halftones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HSL color model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image size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interpolate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JPEG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lightness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lossless compression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lossy compression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LZW compression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media encoding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MPEG-4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opacity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pixels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PNG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raster image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reference pixel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RGB color model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run-length compression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saturation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subtractive colors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SVG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TIF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transform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transition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vector image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  <a:p>
            <a:pPr marL="171360" indent="-171360">
              <a:lnSpc>
                <a:spcPct val="100000"/>
              </a:lnSpc>
              <a:spcBef>
                <a:spcPts val="201"/>
              </a:spcBef>
              <a:spcAft>
                <a:spcPts val="1199"/>
              </a:spcAft>
              <a:buClr>
                <a:srgbClr val="966529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404040"/>
                </a:solidFill>
                <a:latin typeface="Calibri"/>
              </a:rPr>
              <a:t>web-safe color palette</a:t>
            </a:r>
            <a:endParaRPr b="0" lang="en-US" sz="1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Key Terms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404040"/>
                </a:solidFill>
                <a:latin typeface="Rockwell"/>
              </a:rPr>
              <a:t>Questions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914400" y="1646280"/>
            <a:ext cx="6400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8000"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404040"/>
                </a:solidFill>
                <a:latin typeface="Rockwell"/>
              </a:rPr>
              <a:t>Digital Representation of Images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Vector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196" name="Content Placeholder 6" descr="4812606004.eps"/>
          <p:cNvPicPr/>
          <p:nvPr/>
        </p:nvPicPr>
        <p:blipFill>
          <a:blip r:embed="rId1"/>
          <a:srcRect l="0" t="-15865" r="0" b="-15865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8000"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404040"/>
                </a:solidFill>
                <a:latin typeface="Rockwell"/>
              </a:rPr>
              <a:t>Digital Representation of Images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Resizing </a:t>
            </a: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– an example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199" name="Content Placeholder 4" descr="4812606005.eps"/>
          <p:cNvPicPr/>
          <p:nvPr/>
        </p:nvPicPr>
        <p:blipFill>
          <a:blip r:embed="rId1"/>
          <a:srcRect l="-38737" t="0" r="-38737" b="0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914400" y="152280"/>
            <a:ext cx="7924320" cy="106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c88736"/>
                </a:solidFill>
                <a:latin typeface="Rockwell"/>
              </a:rPr>
              <a:t>Chapter 6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1" name="Rounded Rectangle 5"/>
          <p:cNvSpPr/>
          <p:nvPr/>
        </p:nvSpPr>
        <p:spPr>
          <a:xfrm>
            <a:off x="91440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Rounded Rectangle 6"/>
          <p:cNvSpPr/>
          <p:nvPr/>
        </p:nvSpPr>
        <p:spPr>
          <a:xfrm>
            <a:off x="4648320" y="9144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Rounded Rectangle 9"/>
          <p:cNvSpPr/>
          <p:nvPr/>
        </p:nvSpPr>
        <p:spPr>
          <a:xfrm>
            <a:off x="91440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Rounded Rectangle 11"/>
          <p:cNvSpPr/>
          <p:nvPr/>
        </p:nvSpPr>
        <p:spPr>
          <a:xfrm>
            <a:off x="4648320" y="234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Rounded Rectangle 13"/>
          <p:cNvSpPr/>
          <p:nvPr/>
        </p:nvSpPr>
        <p:spPr>
          <a:xfrm>
            <a:off x="91440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Rounded Rectangle 15"/>
          <p:cNvSpPr/>
          <p:nvPr/>
        </p:nvSpPr>
        <p:spPr>
          <a:xfrm>
            <a:off x="4648320" y="3789000"/>
            <a:ext cx="3580920" cy="121896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TextBox 19"/>
          <p:cNvSpPr/>
          <p:nvPr/>
        </p:nvSpPr>
        <p:spPr>
          <a:xfrm>
            <a:off x="91440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1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08" name="TextBox 20"/>
          <p:cNvSpPr/>
          <p:nvPr/>
        </p:nvSpPr>
        <p:spPr>
          <a:xfrm>
            <a:off x="4648320" y="91440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c88736"/>
                </a:solidFill>
                <a:latin typeface="Rockwell Extra Bold"/>
              </a:rPr>
              <a:t>2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09" name="TextBox 21"/>
          <p:cNvSpPr/>
          <p:nvPr/>
        </p:nvSpPr>
        <p:spPr>
          <a:xfrm>
            <a:off x="91440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3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10" name="TextBox 22"/>
          <p:cNvSpPr/>
          <p:nvPr/>
        </p:nvSpPr>
        <p:spPr>
          <a:xfrm>
            <a:off x="4648320" y="238104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4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11" name="TextBox 23"/>
          <p:cNvSpPr/>
          <p:nvPr/>
        </p:nvSpPr>
        <p:spPr>
          <a:xfrm>
            <a:off x="91440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5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12" name="TextBox 24"/>
          <p:cNvSpPr/>
          <p:nvPr/>
        </p:nvSpPr>
        <p:spPr>
          <a:xfrm>
            <a:off x="4648320" y="3809880"/>
            <a:ext cx="68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3f3e7"/>
                </a:solidFill>
                <a:latin typeface="Rockwell Extra Bold"/>
              </a:rPr>
              <a:t>6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13" name="TextBox 1"/>
          <p:cNvSpPr/>
          <p:nvPr/>
        </p:nvSpPr>
        <p:spPr>
          <a:xfrm>
            <a:off x="1835640" y="980640"/>
            <a:ext cx="2520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3f3e7"/>
                </a:solidFill>
                <a:latin typeface="Calibri"/>
              </a:rPr>
              <a:t>Digital Representations of Images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4" name="TextBox 26"/>
          <p:cNvSpPr/>
          <p:nvPr/>
        </p:nvSpPr>
        <p:spPr>
          <a:xfrm>
            <a:off x="5508000" y="105264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c88736"/>
                </a:solidFill>
                <a:latin typeface="Calibri"/>
              </a:rPr>
              <a:t>Color Models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5" name="TextBox 29"/>
          <p:cNvSpPr/>
          <p:nvPr/>
        </p:nvSpPr>
        <p:spPr>
          <a:xfrm>
            <a:off x="1835640" y="249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Image Concepts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6" name="TextBox 31"/>
          <p:cNvSpPr/>
          <p:nvPr/>
        </p:nvSpPr>
        <p:spPr>
          <a:xfrm>
            <a:off x="5580000" y="249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File Formats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7" name="TextBox 32"/>
          <p:cNvSpPr/>
          <p:nvPr/>
        </p:nvSpPr>
        <p:spPr>
          <a:xfrm>
            <a:off x="1907640" y="3933000"/>
            <a:ext cx="2520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Audio and Video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8" name="TextBox 33"/>
          <p:cNvSpPr/>
          <p:nvPr/>
        </p:nvSpPr>
        <p:spPr>
          <a:xfrm>
            <a:off x="5580000" y="3933000"/>
            <a:ext cx="2520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3f3e7"/>
                </a:solidFill>
                <a:latin typeface="Calibri"/>
              </a:rPr>
              <a:t>Summary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14400" y="122400"/>
            <a:ext cx="7772040" cy="102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04040"/>
                </a:solidFill>
                <a:latin typeface="Rockwell"/>
              </a:rPr>
              <a:t>Color Models</a:t>
            </a:r>
            <a:endParaRPr b="0" lang="en-US" sz="4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914400" y="838080"/>
            <a:ext cx="640044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04040"/>
                </a:solidFill>
                <a:latin typeface="Rockwell"/>
              </a:rPr>
              <a:t>More than 1 model</a:t>
            </a:r>
            <a:endParaRPr b="0" lang="en-US" sz="15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21" name="Content Placeholder 6" descr="4812606009.eps"/>
          <p:cNvPicPr/>
          <p:nvPr/>
        </p:nvPicPr>
        <p:blipFill>
          <a:blip r:embed="rId1"/>
          <a:srcRect l="0" t="-237" r="0" b="-237"/>
          <a:stretch/>
        </p:blipFill>
        <p:spPr>
          <a:xfrm>
            <a:off x="914400" y="1646280"/>
            <a:ext cx="6400440" cy="452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931</TotalTime>
  <Application>LibreOffice/7.3.7.2$Linux_X86_64 LibreOffice_project/30$Build-2</Application>
  <HyperlinkBase>http://funwebdev.com</HyperlinkBase>
  <AppVersion>15.0000</AppVersion>
  <Words>836</Words>
  <Paragraphs>256</Paragraphs>
  <Company>Pearson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2014-01-14T22:57:40Z</dcterms:created>
  <dc:creator>Randy Connolly and Ricardo Hoar</dc:creator>
  <dc:description/>
  <dc:language>en-IN</dc:language>
  <cp:lastModifiedBy/>
  <dcterms:modified xsi:type="dcterms:W3CDTF">2022-12-15T07:38:27Z</dcterms:modified>
  <cp:revision>156</cp:revision>
  <dc:subject/>
  <dc:title>Fundamentals of Web Development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On-screen Show (4:3)</vt:lpwstr>
  </property>
  <property fmtid="{D5CDD505-2E9C-101B-9397-08002B2CF9AE}" pid="4" name="Slides">
    <vt:i4>52</vt:i4>
  </property>
</Properties>
</file>